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6"/>
    <p:sldId id="257" r:id="rId17"/>
    <p:sldId id="258" r:id="rId18"/>
    <p:sldId id="259" r:id="rId19"/>
    <p:sldId id="260" r:id="rId20"/>
    <p:sldId id="261" r:id="rId21"/>
    <p:sldId id="262" r:id="rId22"/>
    <p:sldId id="263" r:id="rId23"/>
    <p:sldId id="264" r:id="rId24"/>
    <p:sldId id="265" r:id="rId25"/>
    <p:sldId id="266" r:id="rId26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DM Sans" charset="1" panose="00000000000000000000"/>
      <p:regular r:id="rId10"/>
    </p:embeddedFont>
    <p:embeddedFont>
      <p:font typeface="DM Sans Bold" charset="1" panose="00000000000000000000"/>
      <p:regular r:id="rId11"/>
    </p:embeddedFont>
    <p:embeddedFont>
      <p:font typeface="DM Sans Italics" charset="1" panose="00000000000000000000"/>
      <p:regular r:id="rId12"/>
    </p:embeddedFont>
    <p:embeddedFont>
      <p:font typeface="DM Sans Bold Italics" charset="1" panose="00000000000000000000"/>
      <p:regular r:id="rId13"/>
    </p:embeddedFont>
    <p:embeddedFont>
      <p:font typeface="UID กลมกล่อม" charset="1" panose="00000000000000000000"/>
      <p:regular r:id="rId14"/>
    </p:embeddedFont>
    <p:embeddedFont>
      <p:font typeface="UID กลมกล่อม Bold" charset="1" panose="0000000000000000000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slides/slide1.xml" Type="http://schemas.openxmlformats.org/officeDocument/2006/relationships/slide"/><Relationship Id="rId17" Target="slides/slide2.xml" Type="http://schemas.openxmlformats.org/officeDocument/2006/relationships/slide"/><Relationship Id="rId18" Target="slides/slide3.xml" Type="http://schemas.openxmlformats.org/officeDocument/2006/relationships/slide"/><Relationship Id="rId19" Target="slides/slide4.xml" Type="http://schemas.openxmlformats.org/officeDocument/2006/relationships/slide"/><Relationship Id="rId2" Target="presProps.xml" Type="http://schemas.openxmlformats.org/officeDocument/2006/relationships/presProps"/><Relationship Id="rId20" Target="slides/slide5.xml" Type="http://schemas.openxmlformats.org/officeDocument/2006/relationships/slide"/><Relationship Id="rId21" Target="slides/slide6.xml" Type="http://schemas.openxmlformats.org/officeDocument/2006/relationships/slide"/><Relationship Id="rId22" Target="slides/slide7.xml" Type="http://schemas.openxmlformats.org/officeDocument/2006/relationships/slide"/><Relationship Id="rId23" Target="slides/slide8.xml" Type="http://schemas.openxmlformats.org/officeDocument/2006/relationships/slide"/><Relationship Id="rId24" Target="slides/slide9.xml" Type="http://schemas.openxmlformats.org/officeDocument/2006/relationships/slide"/><Relationship Id="rId25" Target="slides/slide10.xml" Type="http://schemas.openxmlformats.org/officeDocument/2006/relationships/slide"/><Relationship Id="rId26" Target="slides/slide11.xml" Type="http://schemas.openxmlformats.org/officeDocument/2006/relationships/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jpe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Relationship Id="rId3" Target="../media/image32.png" Type="http://schemas.openxmlformats.org/officeDocument/2006/relationships/image"/><Relationship Id="rId4" Target="../media/image33.svg" Type="http://schemas.openxmlformats.org/officeDocument/2006/relationships/image"/><Relationship Id="rId5" Target="https://github.com/AlekhyaG-02/ShallowBytes-Edelweiss-Hackathon/tree/main" TargetMode="External" Type="http://schemas.openxmlformats.org/officeDocument/2006/relationships/hyperlink"/><Relationship Id="rId6" Target="https://github.com/AlekhyaG-02/ShallowBytes-Edelweiss-Hackathon/tree/main" TargetMode="External" Type="http://schemas.openxmlformats.org/officeDocument/2006/relationships/hyperlink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https://www.investopedia.com/terms/b/blackscholes.asp" TargetMode="External" Type="http://schemas.openxmlformats.org/officeDocument/2006/relationships/hyperlink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.png" Type="http://schemas.openxmlformats.org/officeDocument/2006/relationships/image"/><Relationship Id="rId11" Target="../media/image14.svg" Type="http://schemas.openxmlformats.org/officeDocument/2006/relationships/image"/><Relationship Id="rId12" Target="../media/image15.png" Type="http://schemas.openxmlformats.org/officeDocument/2006/relationships/image"/><Relationship Id="rId13" Target="../media/image16.svg" Type="http://schemas.openxmlformats.org/officeDocument/2006/relationships/image"/><Relationship Id="rId14" Target="../media/image17.png" Type="http://schemas.openxmlformats.org/officeDocument/2006/relationships/image"/><Relationship Id="rId15" Target="../media/image18.svg" Type="http://schemas.openxmlformats.org/officeDocument/2006/relationships/image"/><Relationship Id="rId2" Target="../media/image5.png" Type="http://schemas.openxmlformats.org/officeDocument/2006/relationships/image"/><Relationship Id="rId3" Target="../media/image6.pn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11.png" Type="http://schemas.openxmlformats.org/officeDocument/2006/relationships/image"/><Relationship Id="rId9" Target="../media/image12.sv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sv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jpe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3.svg" Type="http://schemas.openxmlformats.org/officeDocument/2006/relationships/image"/><Relationship Id="rId4" Target="../media/image24.png" Type="http://schemas.openxmlformats.org/officeDocument/2006/relationships/image"/><Relationship Id="rId5" Target="../media/image25.svg" Type="http://schemas.openxmlformats.org/officeDocument/2006/relationships/image"/><Relationship Id="rId6" Target="../media/image26.png" Type="http://schemas.openxmlformats.org/officeDocument/2006/relationships/image"/><Relationship Id="rId7" Target="../media/image27.svg" Type="http://schemas.openxmlformats.org/officeDocument/2006/relationships/image"/><Relationship Id="rId8" Target="../media/image28.png" Type="http://schemas.openxmlformats.org/officeDocument/2006/relationships/image"/><Relationship Id="rId9" Target="../media/image29.sv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EAD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84458" y="8415898"/>
            <a:ext cx="4520044" cy="4277092"/>
          </a:xfrm>
          <a:custGeom>
            <a:avLst/>
            <a:gdLst/>
            <a:ahLst/>
            <a:cxnLst/>
            <a:rect r="r" b="b" t="t" l="l"/>
            <a:pathLst>
              <a:path h="4277092" w="4520044">
                <a:moveTo>
                  <a:pt x="0" y="0"/>
                </a:moveTo>
                <a:lnTo>
                  <a:pt x="4520044" y="0"/>
                </a:lnTo>
                <a:lnTo>
                  <a:pt x="4520044" y="4277092"/>
                </a:lnTo>
                <a:lnTo>
                  <a:pt x="0" y="42770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7962156"/>
            <a:ext cx="3052816" cy="2592288"/>
          </a:xfrm>
          <a:custGeom>
            <a:avLst/>
            <a:gdLst/>
            <a:ahLst/>
            <a:cxnLst/>
            <a:rect r="r" b="b" t="t" l="l"/>
            <a:pathLst>
              <a:path h="2592288" w="3052816">
                <a:moveTo>
                  <a:pt x="0" y="0"/>
                </a:moveTo>
                <a:lnTo>
                  <a:pt x="3052816" y="0"/>
                </a:lnTo>
                <a:lnTo>
                  <a:pt x="3052816" y="2592288"/>
                </a:lnTo>
                <a:lnTo>
                  <a:pt x="0" y="25922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10993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432629" y="-437977"/>
            <a:ext cx="9000539" cy="11646053"/>
          </a:xfrm>
          <a:custGeom>
            <a:avLst/>
            <a:gdLst/>
            <a:ahLst/>
            <a:cxnLst/>
            <a:rect r="r" b="b" t="t" l="l"/>
            <a:pathLst>
              <a:path h="11646053" w="9000539">
                <a:moveTo>
                  <a:pt x="0" y="0"/>
                </a:moveTo>
                <a:lnTo>
                  <a:pt x="9000539" y="0"/>
                </a:lnTo>
                <a:lnTo>
                  <a:pt x="9000539" y="11646052"/>
                </a:lnTo>
                <a:lnTo>
                  <a:pt x="0" y="1164605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26610" r="0" b="-10669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712636" y="188436"/>
            <a:ext cx="7196845" cy="1352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679"/>
              </a:lnSpc>
            </a:pPr>
            <a:r>
              <a:rPr lang="en-US" sz="8899">
                <a:solidFill>
                  <a:srgbClr val="292929"/>
                </a:solidFill>
                <a:latin typeface="DM Sans Bold"/>
              </a:rPr>
              <a:t>ChainMaster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515108" y="3683905"/>
            <a:ext cx="8628892" cy="1386819"/>
            <a:chOff x="0" y="0"/>
            <a:chExt cx="11505189" cy="1849092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-95250"/>
              <a:ext cx="11505189" cy="10629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719"/>
                </a:lnSpc>
              </a:pPr>
              <a:r>
                <a:rPr lang="en-US" sz="4799">
                  <a:solidFill>
                    <a:srgbClr val="292929"/>
                  </a:solidFill>
                  <a:latin typeface="DM Sans Bold"/>
                </a:rPr>
                <a:t>Team Shallowbytes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1226369"/>
              <a:ext cx="11505189" cy="62272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1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028700" y="4826512"/>
            <a:ext cx="9703346" cy="26762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500">
                <a:solidFill>
                  <a:srgbClr val="292929"/>
                </a:solidFill>
                <a:latin typeface="DM Sans Bold"/>
              </a:rPr>
              <a:t>Alekhya Gorugantu                16010420041</a:t>
            </a:r>
          </a:p>
          <a:p>
            <a:pPr>
              <a:lnSpc>
                <a:spcPts val="4200"/>
              </a:lnSpc>
            </a:pPr>
            <a:r>
              <a:rPr lang="en-US" sz="3500">
                <a:solidFill>
                  <a:srgbClr val="292929"/>
                </a:solidFill>
                <a:latin typeface="DM Sans Bold"/>
              </a:rPr>
              <a:t>Guneet Sura                              16010420075</a:t>
            </a:r>
          </a:p>
          <a:p>
            <a:pPr>
              <a:lnSpc>
                <a:spcPts val="4200"/>
              </a:lnSpc>
            </a:pPr>
            <a:r>
              <a:rPr lang="en-US" sz="3500">
                <a:solidFill>
                  <a:srgbClr val="292929"/>
                </a:solidFill>
                <a:latin typeface="DM Sans Bold"/>
              </a:rPr>
              <a:t>Mayank Kulkarni                      16010420102</a:t>
            </a:r>
          </a:p>
          <a:p>
            <a:pPr>
              <a:lnSpc>
                <a:spcPts val="4200"/>
              </a:lnSpc>
              <a:spcBef>
                <a:spcPct val="0"/>
              </a:spcBef>
            </a:pPr>
            <a:r>
              <a:rPr lang="en-US" sz="3500">
                <a:solidFill>
                  <a:srgbClr val="292929"/>
                </a:solidFill>
                <a:latin typeface="DM Sans Bold"/>
              </a:rPr>
              <a:t>Divya Nair                                   16010420103</a:t>
            </a:r>
          </a:p>
          <a:p>
            <a:pPr>
              <a:lnSpc>
                <a:spcPts val="4200"/>
              </a:lnSpc>
              <a:spcBef>
                <a:spcPct val="0"/>
              </a:spcBef>
            </a:pPr>
            <a:r>
              <a:rPr lang="en-US" sz="3500">
                <a:solidFill>
                  <a:srgbClr val="292929"/>
                </a:solidFill>
                <a:latin typeface="DM Sans Bold"/>
              </a:rPr>
              <a:t>Aditya Phatak                           16010420127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15108" y="1607661"/>
            <a:ext cx="10453474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696969"/>
                </a:solidFill>
                <a:latin typeface="DM Sans Bold"/>
              </a:rPr>
              <a:t>Empowering Informed Decision-Making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9292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873984" y="5847409"/>
            <a:ext cx="9385316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028700" y="1028700"/>
            <a:ext cx="16698048" cy="8870838"/>
          </a:xfrm>
          <a:custGeom>
            <a:avLst/>
            <a:gdLst/>
            <a:ahLst/>
            <a:cxnLst/>
            <a:rect r="r" b="b" t="t" l="l"/>
            <a:pathLst>
              <a:path h="8870838" w="16698048">
                <a:moveTo>
                  <a:pt x="0" y="0"/>
                </a:moveTo>
                <a:lnTo>
                  <a:pt x="16698048" y="0"/>
                </a:lnTo>
                <a:lnTo>
                  <a:pt x="16698048" y="8870838"/>
                </a:lnTo>
                <a:lnTo>
                  <a:pt x="0" y="88708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591046" y="155575"/>
            <a:ext cx="12637106" cy="873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FFFFFF"/>
                </a:solidFill>
                <a:latin typeface="UID กลมกล่อม"/>
              </a:rPr>
              <a:t>UI- ChainMaster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00F0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1554090" y="1661017"/>
            <a:ext cx="4875476" cy="6964966"/>
          </a:xfrm>
          <a:custGeom>
            <a:avLst/>
            <a:gdLst/>
            <a:ahLst/>
            <a:cxnLst/>
            <a:rect r="r" b="b" t="t" l="l"/>
            <a:pathLst>
              <a:path h="6964966" w="4875476">
                <a:moveTo>
                  <a:pt x="4875476" y="0"/>
                </a:moveTo>
                <a:lnTo>
                  <a:pt x="0" y="0"/>
                </a:lnTo>
                <a:lnTo>
                  <a:pt x="0" y="6964966"/>
                </a:lnTo>
                <a:lnTo>
                  <a:pt x="4875476" y="6964966"/>
                </a:lnTo>
                <a:lnTo>
                  <a:pt x="4875476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>
            <a:hlinkClick r:id="rId5" tooltip="https://github.com/AlekhyaG-02/ShallowBytes-Edelweiss-Hackathon/tree/main"/>
          </p:cNvPr>
          <p:cNvSpPr/>
          <p:nvPr/>
        </p:nvSpPr>
        <p:spPr>
          <a:xfrm flipH="false" flipV="false" rot="0">
            <a:off x="7603624" y="4315352"/>
            <a:ext cx="828148" cy="828148"/>
          </a:xfrm>
          <a:custGeom>
            <a:avLst/>
            <a:gdLst/>
            <a:ahLst/>
            <a:cxnLst/>
            <a:rect r="r" b="b" t="t" l="l"/>
            <a:pathLst>
              <a:path h="828148" w="828148">
                <a:moveTo>
                  <a:pt x="0" y="0"/>
                </a:moveTo>
                <a:lnTo>
                  <a:pt x="828147" y="0"/>
                </a:lnTo>
                <a:lnTo>
                  <a:pt x="828147" y="828148"/>
                </a:lnTo>
                <a:lnTo>
                  <a:pt x="0" y="8281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8692794" y="4371975"/>
            <a:ext cx="6171057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  <a:spcBef>
                <a:spcPct val="0"/>
              </a:spcBef>
            </a:pPr>
            <a:r>
              <a:rPr lang="en-US" sz="4500" u="sng">
                <a:solidFill>
                  <a:srgbClr val="FFFFFF"/>
                </a:solidFill>
                <a:latin typeface="DM Sans Bold"/>
                <a:hlinkClick r:id="rId6" tooltip="https://github.com/AlekhyaG-02/ShallowBytes-Edelweiss-Hackathon/tree/main"/>
              </a:rPr>
              <a:t>Github Repository link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bg>
      <p:bgPr>
        <a:solidFill>
          <a:srgbClr val="29292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47825" y="2057400"/>
            <a:ext cx="5201573" cy="4388985"/>
            <a:chOff x="0" y="0"/>
            <a:chExt cx="6935430" cy="5851981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0"/>
              <a:ext cx="6935430" cy="386055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1400"/>
                </a:lnSpc>
              </a:pPr>
              <a:r>
                <a:rPr lang="en-US" sz="9500">
                  <a:solidFill>
                    <a:srgbClr val="FFFDF6"/>
                  </a:solidFill>
                  <a:latin typeface="DM Sans Bold"/>
                </a:rPr>
                <a:t>Chain</a:t>
              </a:r>
            </a:p>
            <a:p>
              <a:pPr algn="ctr">
                <a:lnSpc>
                  <a:spcPts val="11400"/>
                </a:lnSpc>
              </a:pPr>
              <a:r>
                <a:rPr lang="en-US" sz="9500">
                  <a:solidFill>
                    <a:srgbClr val="FFFDF6"/>
                  </a:solidFill>
                  <a:latin typeface="DM Sans Bold"/>
                </a:rPr>
                <a:t>Master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4404427"/>
              <a:ext cx="6935430" cy="144755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320"/>
                </a:lnSpc>
              </a:pPr>
            </a:p>
            <a:p>
              <a:pPr algn="ctr">
                <a:lnSpc>
                  <a:spcPts val="4320"/>
                </a:lnSpc>
              </a:pPr>
              <a:r>
                <a:rPr lang="en-US" sz="3600">
                  <a:solidFill>
                    <a:srgbClr val="FFEAD2"/>
                  </a:solidFill>
                  <a:latin typeface="DM Sans Bold"/>
                </a:rPr>
                <a:t>Index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343102" y="2057400"/>
            <a:ext cx="7297073" cy="533400"/>
            <a:chOff x="0" y="0"/>
            <a:chExt cx="9729430" cy="711200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1397000" y="48683"/>
              <a:ext cx="8332430" cy="5566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500"/>
                </a:lnSpc>
              </a:pPr>
              <a:r>
                <a:rPr lang="en-US" sz="2500">
                  <a:solidFill>
                    <a:srgbClr val="FFFDF6"/>
                  </a:solidFill>
                  <a:latin typeface="DM Sans"/>
                </a:rPr>
                <a:t>Intro to Options Chain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-9525"/>
              <a:ext cx="890230" cy="7207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500">
                  <a:solidFill>
                    <a:srgbClr val="FFEAD2"/>
                  </a:solidFill>
                  <a:latin typeface="DM Sans Bold"/>
                </a:rPr>
                <a:t>01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9343102" y="3185160"/>
            <a:ext cx="7297073" cy="533400"/>
            <a:chOff x="0" y="0"/>
            <a:chExt cx="9729430" cy="711200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1397000" y="48683"/>
              <a:ext cx="8332430" cy="5566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500"/>
                </a:lnSpc>
              </a:pPr>
              <a:r>
                <a:rPr lang="en-US" sz="2500">
                  <a:solidFill>
                    <a:srgbClr val="FFFDF6"/>
                  </a:solidFill>
                  <a:latin typeface="DM Sans"/>
                </a:rPr>
                <a:t>Problem Statement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-9525"/>
              <a:ext cx="890230" cy="7207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500">
                  <a:solidFill>
                    <a:srgbClr val="FFEAD2"/>
                  </a:solidFill>
                  <a:latin typeface="DM Sans Bold"/>
                </a:rPr>
                <a:t>02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343102" y="4312920"/>
            <a:ext cx="7297073" cy="533400"/>
            <a:chOff x="0" y="0"/>
            <a:chExt cx="9729430" cy="711200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1397000" y="48683"/>
              <a:ext cx="8332430" cy="5566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500"/>
                </a:lnSpc>
              </a:pPr>
              <a:r>
                <a:rPr lang="en-US" sz="2500">
                  <a:solidFill>
                    <a:srgbClr val="FFFDF6"/>
                  </a:solidFill>
                  <a:latin typeface="DM Sans"/>
                </a:rPr>
                <a:t>Tech Stack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-9525"/>
              <a:ext cx="890230" cy="7207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500">
                  <a:solidFill>
                    <a:srgbClr val="FFEAD2"/>
                  </a:solidFill>
                  <a:latin typeface="DM Sans Bold"/>
                </a:rPr>
                <a:t>03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9343102" y="5440680"/>
            <a:ext cx="7297073" cy="533400"/>
            <a:chOff x="0" y="0"/>
            <a:chExt cx="9729430" cy="711200"/>
          </a:xfrm>
        </p:grpSpPr>
        <p:sp>
          <p:nvSpPr>
            <p:cNvPr name="TextBox 15" id="15"/>
            <p:cNvSpPr txBox="true"/>
            <p:nvPr/>
          </p:nvSpPr>
          <p:spPr>
            <a:xfrm rot="0">
              <a:off x="1397000" y="48683"/>
              <a:ext cx="8332430" cy="5566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500"/>
                </a:lnSpc>
              </a:pPr>
              <a:r>
                <a:rPr lang="en-US" sz="2500">
                  <a:solidFill>
                    <a:srgbClr val="FFFDF6"/>
                  </a:solidFill>
                  <a:latin typeface="DM Sans"/>
                </a:rPr>
                <a:t>Activity Diagram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-9525"/>
              <a:ext cx="890230" cy="7207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500">
                  <a:solidFill>
                    <a:srgbClr val="FFEAD2"/>
                  </a:solidFill>
                  <a:latin typeface="DM Sans Bold"/>
                </a:rPr>
                <a:t>04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9343102" y="6568440"/>
            <a:ext cx="7297073" cy="533400"/>
            <a:chOff x="0" y="0"/>
            <a:chExt cx="9729430" cy="711200"/>
          </a:xfrm>
        </p:grpSpPr>
        <p:sp>
          <p:nvSpPr>
            <p:cNvPr name="TextBox 18" id="18"/>
            <p:cNvSpPr txBox="true"/>
            <p:nvPr/>
          </p:nvSpPr>
          <p:spPr>
            <a:xfrm rot="0">
              <a:off x="1397000" y="48683"/>
              <a:ext cx="8332430" cy="5566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500"/>
                </a:lnSpc>
              </a:pPr>
              <a:r>
                <a:rPr lang="en-US" sz="2500">
                  <a:solidFill>
                    <a:srgbClr val="FFFDF6"/>
                  </a:solidFill>
                  <a:latin typeface="DM Sans"/>
                </a:rPr>
                <a:t>Implementation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0" y="-9525"/>
              <a:ext cx="890230" cy="7207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500">
                  <a:solidFill>
                    <a:srgbClr val="FFEAD2"/>
                  </a:solidFill>
                  <a:latin typeface="DM Sans Bold"/>
                </a:rPr>
                <a:t>05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9343102" y="7696200"/>
            <a:ext cx="7297073" cy="533400"/>
            <a:chOff x="0" y="0"/>
            <a:chExt cx="9729430" cy="711200"/>
          </a:xfrm>
        </p:grpSpPr>
        <p:sp>
          <p:nvSpPr>
            <p:cNvPr name="TextBox 21" id="21"/>
            <p:cNvSpPr txBox="true"/>
            <p:nvPr/>
          </p:nvSpPr>
          <p:spPr>
            <a:xfrm rot="0">
              <a:off x="1397000" y="48683"/>
              <a:ext cx="8332430" cy="5566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500"/>
                </a:lnSpc>
              </a:pPr>
              <a:r>
                <a:rPr lang="en-US" sz="2500">
                  <a:solidFill>
                    <a:srgbClr val="FFFDF6"/>
                  </a:solidFill>
                  <a:latin typeface="DM Sans"/>
                </a:rPr>
                <a:t>Unique Features</a:t>
              </a: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0" y="-9525"/>
              <a:ext cx="890230" cy="7207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500">
                  <a:solidFill>
                    <a:srgbClr val="FFEAD2"/>
                  </a:solidFill>
                  <a:latin typeface="DM Sans Bold"/>
                </a:rPr>
                <a:t>06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EAD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802171" y="348321"/>
            <a:ext cx="18061471" cy="2315100"/>
            <a:chOff x="0" y="0"/>
            <a:chExt cx="24081961" cy="3086801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0"/>
              <a:ext cx="24081961" cy="172717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0200"/>
                </a:lnSpc>
              </a:pPr>
              <a:r>
                <a:rPr lang="en-US" sz="8500">
                  <a:solidFill>
                    <a:srgbClr val="292929"/>
                  </a:solidFill>
                  <a:latin typeface="DM Sans Bold"/>
                </a:rPr>
                <a:t>Introduction To Option Chains: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2530169"/>
              <a:ext cx="24081961" cy="55663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50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361724" y="4389379"/>
            <a:ext cx="7091254" cy="6729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80"/>
              </a:lnSpc>
            </a:pPr>
          </a:p>
          <a:p>
            <a:pPr>
              <a:lnSpc>
                <a:spcPts val="4480"/>
              </a:lnSpc>
            </a:pPr>
            <a:r>
              <a:rPr lang="en-US" sz="3200">
                <a:solidFill>
                  <a:srgbClr val="292929"/>
                </a:solidFill>
                <a:latin typeface="DM Sans Bold"/>
              </a:rPr>
              <a:t>Key Components:</a:t>
            </a:r>
          </a:p>
          <a:p>
            <a:pPr marL="690882" indent="-345441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292929"/>
                </a:solidFill>
                <a:latin typeface="DM Sans"/>
              </a:rPr>
              <a:t>Underlying Asset</a:t>
            </a:r>
          </a:p>
          <a:p>
            <a:pPr marL="690882" indent="-345441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292929"/>
                </a:solidFill>
                <a:latin typeface="DM Sans"/>
              </a:rPr>
              <a:t>Expiration Dates</a:t>
            </a:r>
          </a:p>
          <a:p>
            <a:pPr marL="690882" indent="-345441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292929"/>
                </a:solidFill>
                <a:latin typeface="DM Sans"/>
              </a:rPr>
              <a:t>Strike Prices</a:t>
            </a:r>
          </a:p>
          <a:p>
            <a:pPr marL="690882" indent="-345441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292929"/>
                </a:solidFill>
                <a:latin typeface="DM Sans"/>
              </a:rPr>
              <a:t>Call and Put Options</a:t>
            </a:r>
          </a:p>
          <a:p>
            <a:pPr marL="690882" indent="-345441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292929"/>
                </a:solidFill>
                <a:latin typeface="DM Sans"/>
              </a:rPr>
              <a:t>Option Prices</a:t>
            </a:r>
          </a:p>
          <a:p>
            <a:pPr marL="690882" indent="-345441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292929"/>
                </a:solidFill>
                <a:latin typeface="DM Sans"/>
              </a:rPr>
              <a:t>Volume and Open Interest</a:t>
            </a:r>
          </a:p>
          <a:p>
            <a:pPr marL="690882" indent="-345441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292929"/>
                </a:solidFill>
                <a:latin typeface="DM Sans"/>
              </a:rPr>
              <a:t>Implied Volatility (IV)</a:t>
            </a:r>
          </a:p>
          <a:p>
            <a:pPr>
              <a:lnSpc>
                <a:spcPts val="4480"/>
              </a:lnSpc>
            </a:pPr>
          </a:p>
          <a:p>
            <a:pPr>
              <a:lnSpc>
                <a:spcPts val="4480"/>
              </a:lnSpc>
            </a:pPr>
          </a:p>
          <a:p>
            <a:pPr>
              <a:lnSpc>
                <a:spcPts val="4480"/>
              </a:lnSpc>
              <a:spcBef>
                <a:spcPct val="0"/>
              </a:spcBef>
            </a:pP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9738552" y="1834734"/>
            <a:ext cx="8197417" cy="7892940"/>
          </a:xfrm>
          <a:custGeom>
            <a:avLst/>
            <a:gdLst/>
            <a:ahLst/>
            <a:cxnLst/>
            <a:rect r="r" b="b" t="t" l="l"/>
            <a:pathLst>
              <a:path h="7892940" w="8197417">
                <a:moveTo>
                  <a:pt x="0" y="0"/>
                </a:moveTo>
                <a:lnTo>
                  <a:pt x="8197417" y="0"/>
                </a:lnTo>
                <a:lnTo>
                  <a:pt x="8197417" y="7892940"/>
                </a:lnTo>
                <a:lnTo>
                  <a:pt x="0" y="78929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243" r="-6383" b="-5243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61724" y="1768059"/>
            <a:ext cx="9132677" cy="33572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80"/>
              </a:lnSpc>
            </a:pPr>
            <a:r>
              <a:rPr lang="en-US" sz="3200">
                <a:solidFill>
                  <a:srgbClr val="292929"/>
                </a:solidFill>
                <a:latin typeface="DM Sans"/>
              </a:rPr>
              <a:t>An options chain is a detailed listing of available option contracts for an underlying asset, enabling traders to analyze and strategize based on strike prices, expiration dates, and prices.</a:t>
            </a:r>
          </a:p>
          <a:p>
            <a:pPr>
              <a:lnSpc>
                <a:spcPts val="4480"/>
              </a:lnSpc>
            </a:pPr>
          </a:p>
          <a:p>
            <a:pPr>
              <a:lnSpc>
                <a:spcPts val="448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EAD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802171" y="348321"/>
            <a:ext cx="12453731" cy="2315100"/>
            <a:chOff x="0" y="0"/>
            <a:chExt cx="16604974" cy="3086801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0"/>
              <a:ext cx="16604974" cy="172717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0200"/>
                </a:lnSpc>
              </a:pPr>
              <a:r>
                <a:rPr lang="en-US" sz="8500">
                  <a:solidFill>
                    <a:srgbClr val="292929"/>
                  </a:solidFill>
                  <a:latin typeface="DM Sans Bold"/>
                </a:rPr>
                <a:t>Problem Statement: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2530169"/>
              <a:ext cx="16604974" cy="55663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50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343723" y="2105662"/>
            <a:ext cx="17625105" cy="6178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900"/>
              </a:lnSpc>
              <a:spcBef>
                <a:spcPct val="0"/>
              </a:spcBef>
            </a:pPr>
          </a:p>
          <a:p>
            <a:pPr marL="755651" indent="-377825" lvl="1">
              <a:lnSpc>
                <a:spcPts val="4900"/>
              </a:lnSpc>
              <a:spcBef>
                <a:spcPct val="0"/>
              </a:spcBef>
              <a:buFont typeface="Arial"/>
              <a:buChar char="•"/>
            </a:pPr>
            <a:r>
              <a:rPr lang="en-US" sz="3500">
                <a:solidFill>
                  <a:srgbClr val="292929"/>
                </a:solidFill>
                <a:latin typeface="DM Sans"/>
              </a:rPr>
              <a:t>Building a real-time Options Chain Platform/ Web Application with provided market data stream over TCP/IP, i.e a timeseries data stream with additional parameters like IV(Implied Volatility, calculated using Black Scholes), change in OI and Change reflecting on web screen accurately.</a:t>
            </a:r>
          </a:p>
          <a:p>
            <a:pPr marL="755651" indent="-377825" lvl="1">
              <a:lnSpc>
                <a:spcPts val="4900"/>
              </a:lnSpc>
              <a:spcBef>
                <a:spcPct val="0"/>
              </a:spcBef>
              <a:buFont typeface="Arial"/>
              <a:buChar char="•"/>
            </a:pPr>
            <a:r>
              <a:rPr lang="en-US" sz="3500">
                <a:solidFill>
                  <a:srgbClr val="292929"/>
                </a:solidFill>
                <a:latin typeface="DM Sans"/>
              </a:rPr>
              <a:t>As the market data changes, the fields should be recalculated and refreshed on screen without having to reload on the browser.</a:t>
            </a:r>
          </a:p>
          <a:p>
            <a:pPr marL="755651" indent="-377825" lvl="1">
              <a:lnSpc>
                <a:spcPts val="4900"/>
              </a:lnSpc>
              <a:spcBef>
                <a:spcPct val="0"/>
              </a:spcBef>
              <a:buFont typeface="Arial"/>
              <a:buChar char="•"/>
            </a:pPr>
            <a:r>
              <a:rPr lang="en-US" sz="3500">
                <a:solidFill>
                  <a:srgbClr val="292929"/>
                </a:solidFill>
                <a:latin typeface="DM Sans"/>
              </a:rPr>
              <a:t>T</a:t>
            </a:r>
            <a:r>
              <a:rPr lang="en-US" sz="3500">
                <a:solidFill>
                  <a:srgbClr val="292929"/>
                </a:solidFill>
                <a:latin typeface="DM Sans"/>
              </a:rPr>
              <a:t>o calculate Implied Volatility (IV) using </a:t>
            </a:r>
            <a:r>
              <a:rPr lang="en-US" sz="3500">
                <a:solidFill>
                  <a:srgbClr val="292929"/>
                </a:solidFill>
                <a:latin typeface="DM Sans"/>
                <a:hlinkClick r:id="rId2" tooltip="https://www.investopedia.com/terms/b/blackscholes.asp"/>
              </a:rPr>
              <a:t>Black Scholes Formula</a:t>
            </a:r>
            <a:r>
              <a:rPr lang="en-US" sz="3500">
                <a:solidFill>
                  <a:srgbClr val="292929"/>
                </a:solidFill>
                <a:latin typeface="DM Sans"/>
              </a:rPr>
              <a:t> assuming risk free interest rate as 5%, calculating Time To maturity (TTM) assuming the expiry time to be at 15:30 IST on the expiry day.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EAD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811696" y="3121072"/>
            <a:ext cx="2984227" cy="6137228"/>
          </a:xfrm>
          <a:custGeom>
            <a:avLst/>
            <a:gdLst/>
            <a:ahLst/>
            <a:cxnLst/>
            <a:rect r="r" b="b" t="t" l="l"/>
            <a:pathLst>
              <a:path h="6137228" w="2984227">
                <a:moveTo>
                  <a:pt x="0" y="0"/>
                </a:moveTo>
                <a:lnTo>
                  <a:pt x="2984227" y="0"/>
                </a:lnTo>
                <a:lnTo>
                  <a:pt x="2984227" y="6137228"/>
                </a:lnTo>
                <a:lnTo>
                  <a:pt x="0" y="61372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921695" y="1028700"/>
            <a:ext cx="2865711" cy="5282416"/>
          </a:xfrm>
          <a:custGeom>
            <a:avLst/>
            <a:gdLst/>
            <a:ahLst/>
            <a:cxnLst/>
            <a:rect r="r" b="b" t="t" l="l"/>
            <a:pathLst>
              <a:path h="5282416" w="2865711">
                <a:moveTo>
                  <a:pt x="0" y="0"/>
                </a:moveTo>
                <a:lnTo>
                  <a:pt x="2865710" y="0"/>
                </a:lnTo>
                <a:lnTo>
                  <a:pt x="2865710" y="5282416"/>
                </a:lnTo>
                <a:lnTo>
                  <a:pt x="0" y="528241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863559" y="2889696"/>
            <a:ext cx="3371071" cy="1176810"/>
          </a:xfrm>
          <a:custGeom>
            <a:avLst/>
            <a:gdLst/>
            <a:ahLst/>
            <a:cxnLst/>
            <a:rect r="r" b="b" t="t" l="l"/>
            <a:pathLst>
              <a:path h="1176810" w="3371071">
                <a:moveTo>
                  <a:pt x="0" y="0"/>
                </a:moveTo>
                <a:lnTo>
                  <a:pt x="3371071" y="0"/>
                </a:lnTo>
                <a:lnTo>
                  <a:pt x="3371071" y="1176810"/>
                </a:lnTo>
                <a:lnTo>
                  <a:pt x="0" y="11768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027208" y="2534905"/>
            <a:ext cx="1234308" cy="1740691"/>
          </a:xfrm>
          <a:custGeom>
            <a:avLst/>
            <a:gdLst/>
            <a:ahLst/>
            <a:cxnLst/>
            <a:rect r="r" b="b" t="t" l="l"/>
            <a:pathLst>
              <a:path h="1740691" w="1234308">
                <a:moveTo>
                  <a:pt x="0" y="0"/>
                </a:moveTo>
                <a:lnTo>
                  <a:pt x="1234308" y="0"/>
                </a:lnTo>
                <a:lnTo>
                  <a:pt x="1234308" y="1740691"/>
                </a:lnTo>
                <a:lnTo>
                  <a:pt x="0" y="174069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758505" y="2620078"/>
            <a:ext cx="1744828" cy="1570345"/>
          </a:xfrm>
          <a:custGeom>
            <a:avLst/>
            <a:gdLst/>
            <a:ahLst/>
            <a:cxnLst/>
            <a:rect r="r" b="b" t="t" l="l"/>
            <a:pathLst>
              <a:path h="1570345" w="1744828">
                <a:moveTo>
                  <a:pt x="0" y="0"/>
                </a:moveTo>
                <a:lnTo>
                  <a:pt x="1744828" y="0"/>
                </a:lnTo>
                <a:lnTo>
                  <a:pt x="1744828" y="1570345"/>
                </a:lnTo>
                <a:lnTo>
                  <a:pt x="0" y="157034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781969" y="2534905"/>
            <a:ext cx="1234308" cy="1740691"/>
          </a:xfrm>
          <a:custGeom>
            <a:avLst/>
            <a:gdLst/>
            <a:ahLst/>
            <a:cxnLst/>
            <a:rect r="r" b="b" t="t" l="l"/>
            <a:pathLst>
              <a:path h="1740691" w="1234308">
                <a:moveTo>
                  <a:pt x="0" y="0"/>
                </a:moveTo>
                <a:lnTo>
                  <a:pt x="1234308" y="0"/>
                </a:lnTo>
                <a:lnTo>
                  <a:pt x="1234308" y="1740691"/>
                </a:lnTo>
                <a:lnTo>
                  <a:pt x="0" y="174069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5566786" y="5050760"/>
            <a:ext cx="3964618" cy="1138926"/>
          </a:xfrm>
          <a:custGeom>
            <a:avLst/>
            <a:gdLst/>
            <a:ahLst/>
            <a:cxnLst/>
            <a:rect r="r" b="b" t="t" l="l"/>
            <a:pathLst>
              <a:path h="1138926" w="3964618">
                <a:moveTo>
                  <a:pt x="0" y="0"/>
                </a:moveTo>
                <a:lnTo>
                  <a:pt x="3964618" y="0"/>
                </a:lnTo>
                <a:lnTo>
                  <a:pt x="3964618" y="1138926"/>
                </a:lnTo>
                <a:lnTo>
                  <a:pt x="0" y="113892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7658206" y="7078594"/>
            <a:ext cx="1731041" cy="1514661"/>
          </a:xfrm>
          <a:custGeom>
            <a:avLst/>
            <a:gdLst/>
            <a:ahLst/>
            <a:cxnLst/>
            <a:rect r="r" b="b" t="t" l="l"/>
            <a:pathLst>
              <a:path h="1514661" w="1731041">
                <a:moveTo>
                  <a:pt x="0" y="0"/>
                </a:moveTo>
                <a:lnTo>
                  <a:pt x="1731042" y="0"/>
                </a:lnTo>
                <a:lnTo>
                  <a:pt x="1731042" y="1514661"/>
                </a:lnTo>
                <a:lnTo>
                  <a:pt x="0" y="1514661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-811696" y="574549"/>
            <a:ext cx="9335423" cy="2315147"/>
            <a:chOff x="0" y="0"/>
            <a:chExt cx="12447230" cy="3086862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0"/>
              <a:ext cx="12447230" cy="17272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0200"/>
                </a:lnSpc>
              </a:pPr>
              <a:r>
                <a:rPr lang="en-US" sz="8500">
                  <a:solidFill>
                    <a:srgbClr val="292929"/>
                  </a:solidFill>
                  <a:latin typeface="DM Sans Bold"/>
                </a:rPr>
                <a:t>Tech Stack: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2539704"/>
              <a:ext cx="12447230" cy="5471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2163006" y="3025822"/>
            <a:ext cx="3298031" cy="8540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99"/>
              </a:lnSpc>
              <a:spcBef>
                <a:spcPct val="0"/>
              </a:spcBef>
            </a:pPr>
            <a:r>
              <a:rPr lang="en-US" sz="4999">
                <a:solidFill>
                  <a:srgbClr val="292929"/>
                </a:solidFill>
                <a:latin typeface="DM Sans"/>
              </a:rPr>
              <a:t>Front-end: 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172531" y="5238300"/>
            <a:ext cx="2825687" cy="8540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99"/>
              </a:lnSpc>
              <a:spcBef>
                <a:spcPct val="0"/>
              </a:spcBef>
            </a:pPr>
            <a:r>
              <a:rPr lang="en-US" sz="4999">
                <a:solidFill>
                  <a:srgbClr val="292929"/>
                </a:solidFill>
                <a:latin typeface="DM Sans"/>
              </a:rPr>
              <a:t>Backend: 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172531" y="7361261"/>
            <a:ext cx="5990029" cy="8540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999"/>
              </a:lnSpc>
              <a:spcBef>
                <a:spcPct val="0"/>
              </a:spcBef>
            </a:pPr>
            <a:r>
              <a:rPr lang="en-US" sz="4999">
                <a:solidFill>
                  <a:srgbClr val="292929"/>
                </a:solidFill>
                <a:latin typeface="DM Sans"/>
              </a:rPr>
              <a:t>Version Control: </a:t>
            </a:r>
          </a:p>
        </p:txBody>
      </p:sp>
      <p:sp>
        <p:nvSpPr>
          <p:cNvPr name="AutoShape 16" id="16"/>
          <p:cNvSpPr/>
          <p:nvPr/>
        </p:nvSpPr>
        <p:spPr>
          <a:xfrm flipV="true">
            <a:off x="9512354" y="2509226"/>
            <a:ext cx="0" cy="1982519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7" id="17"/>
          <p:cNvSpPr/>
          <p:nvPr/>
        </p:nvSpPr>
        <p:spPr>
          <a:xfrm flipV="true">
            <a:off x="11817658" y="2509226"/>
            <a:ext cx="0" cy="1982519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8" id="18"/>
          <p:cNvSpPr/>
          <p:nvPr/>
        </p:nvSpPr>
        <p:spPr>
          <a:xfrm flipV="true">
            <a:off x="13562894" y="2509226"/>
            <a:ext cx="0" cy="1982519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EAD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3717290"/>
            <a:ext cx="5589922" cy="5541010"/>
          </a:xfrm>
          <a:custGeom>
            <a:avLst/>
            <a:gdLst/>
            <a:ahLst/>
            <a:cxnLst/>
            <a:rect r="r" b="b" t="t" l="l"/>
            <a:pathLst>
              <a:path h="5541010" w="5589922">
                <a:moveTo>
                  <a:pt x="0" y="0"/>
                </a:moveTo>
                <a:lnTo>
                  <a:pt x="5589922" y="0"/>
                </a:lnTo>
                <a:lnTo>
                  <a:pt x="5589922" y="5541010"/>
                </a:lnTo>
                <a:lnTo>
                  <a:pt x="0" y="55410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45876" y="313864"/>
            <a:ext cx="5516518" cy="2562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199"/>
              </a:lnSpc>
            </a:pPr>
            <a:r>
              <a:rPr lang="en-US" sz="8499">
                <a:solidFill>
                  <a:srgbClr val="000000"/>
                </a:solidFill>
                <a:latin typeface="DM Sans Bold"/>
              </a:rPr>
              <a:t>Our Approach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8283548" y="304339"/>
            <a:ext cx="8975752" cy="938585"/>
            <a:chOff x="0" y="0"/>
            <a:chExt cx="11967669" cy="1251446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2899238" y="-47625"/>
              <a:ext cx="9068431" cy="129907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074"/>
                </a:lnSpc>
              </a:pPr>
              <a:r>
                <a:rPr lang="en-US" sz="2910">
                  <a:solidFill>
                    <a:srgbClr val="000000"/>
                  </a:solidFill>
                  <a:latin typeface="DM Sans"/>
                </a:rPr>
                <a:t>Intercept Little Endian encoded TCP stream using Node;Net TCPListener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0"/>
              <a:ext cx="1883362" cy="7714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555"/>
                </a:lnSpc>
              </a:pPr>
              <a:r>
                <a:rPr lang="en-US" sz="3796">
                  <a:solidFill>
                    <a:srgbClr val="000000"/>
                  </a:solidFill>
                  <a:latin typeface="DM Sans Bold"/>
                </a:rPr>
                <a:t>Step1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8283548" y="1862266"/>
            <a:ext cx="8975752" cy="2457357"/>
            <a:chOff x="0" y="0"/>
            <a:chExt cx="11967669" cy="3276476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2899238" y="-47625"/>
              <a:ext cx="9068431" cy="33241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074"/>
                </a:lnSpc>
              </a:pPr>
              <a:r>
                <a:rPr lang="en-US" sz="2910">
                  <a:solidFill>
                    <a:srgbClr val="000000"/>
                  </a:solidFill>
                  <a:latin typeface="DM Sans"/>
                </a:rPr>
                <a:t>Decode each packet, perform data engineering while calculating pertinent fields such as TTM, IV and extracting index LTPs</a:t>
              </a:r>
            </a:p>
            <a:p>
              <a:pPr>
                <a:lnSpc>
                  <a:spcPts val="4074"/>
                </a:lnSpc>
              </a:pP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0"/>
              <a:ext cx="1883362" cy="7714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555"/>
                </a:lnSpc>
              </a:pPr>
              <a:r>
                <a:rPr lang="en-US" sz="3796">
                  <a:solidFill>
                    <a:srgbClr val="000000"/>
                  </a:solidFill>
                  <a:latin typeface="DM Sans Bold"/>
                </a:rPr>
                <a:t>Step2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8283548" y="4319623"/>
            <a:ext cx="8975752" cy="1951099"/>
            <a:chOff x="0" y="0"/>
            <a:chExt cx="11967669" cy="2601466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2899238" y="-47625"/>
              <a:ext cx="9068431" cy="26490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074"/>
                </a:lnSpc>
              </a:pPr>
              <a:r>
                <a:rPr lang="en-US" sz="2910">
                  <a:solidFill>
                    <a:srgbClr val="000000"/>
                  </a:solidFill>
                  <a:latin typeface="DM Sans"/>
                </a:rPr>
                <a:t>Establish a websocket server connection to relay real-time information stream. Implement Server Sent Events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0"/>
              <a:ext cx="1883362" cy="7714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555"/>
                </a:lnSpc>
              </a:pPr>
              <a:r>
                <a:rPr lang="en-US" sz="3796">
                  <a:solidFill>
                    <a:srgbClr val="000000"/>
                  </a:solidFill>
                  <a:latin typeface="DM Sans Bold"/>
                </a:rPr>
                <a:t>Step3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8283548" y="6653563"/>
            <a:ext cx="8975752" cy="1444842"/>
            <a:chOff x="0" y="0"/>
            <a:chExt cx="11967669" cy="1926456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2899238" y="-47625"/>
              <a:ext cx="9068431" cy="197408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074"/>
                </a:lnSpc>
              </a:pPr>
              <a:r>
                <a:rPr lang="en-US" sz="2910">
                  <a:solidFill>
                    <a:srgbClr val="000000"/>
                  </a:solidFill>
                  <a:latin typeface="DM Sans"/>
                </a:rPr>
                <a:t>Send stringified JSON packets to Websocket Client directly on the ReactJs Front-end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0"/>
              <a:ext cx="1883362" cy="7714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555"/>
                </a:lnSpc>
              </a:pPr>
              <a:r>
                <a:rPr lang="en-US" sz="3796">
                  <a:solidFill>
                    <a:srgbClr val="000000"/>
                  </a:solidFill>
                  <a:latin typeface="DM Sans Bold"/>
                </a:rPr>
                <a:t>Step4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8283548" y="8334907"/>
            <a:ext cx="8975752" cy="1444842"/>
            <a:chOff x="0" y="0"/>
            <a:chExt cx="11967669" cy="1926456"/>
          </a:xfrm>
        </p:grpSpPr>
        <p:sp>
          <p:nvSpPr>
            <p:cNvPr name="TextBox 17" id="17"/>
            <p:cNvSpPr txBox="true"/>
            <p:nvPr/>
          </p:nvSpPr>
          <p:spPr>
            <a:xfrm rot="0">
              <a:off x="2899238" y="-47625"/>
              <a:ext cx="9068431" cy="197408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074"/>
                </a:lnSpc>
              </a:pPr>
              <a:r>
                <a:rPr lang="en-US" sz="2910">
                  <a:solidFill>
                    <a:srgbClr val="000000"/>
                  </a:solidFill>
                  <a:latin typeface="DM Sans"/>
                </a:rPr>
                <a:t>Display data packets without manual refresh on browser on an intuitive and user friendly Interface.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0" y="0"/>
              <a:ext cx="1883362" cy="7714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555"/>
                </a:lnSpc>
              </a:pPr>
              <a:r>
                <a:rPr lang="en-US" sz="3796">
                  <a:solidFill>
                    <a:srgbClr val="000000"/>
                  </a:solidFill>
                  <a:latin typeface="DM Sans Bold"/>
                </a:rPr>
                <a:t>Step5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D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9709" y="410433"/>
            <a:ext cx="15801681" cy="10318496"/>
          </a:xfrm>
          <a:custGeom>
            <a:avLst/>
            <a:gdLst/>
            <a:ahLst/>
            <a:cxnLst/>
            <a:rect r="r" b="b" t="t" l="l"/>
            <a:pathLst>
              <a:path h="10318496" w="15801681">
                <a:moveTo>
                  <a:pt x="0" y="0"/>
                </a:moveTo>
                <a:lnTo>
                  <a:pt x="15801681" y="0"/>
                </a:lnTo>
                <a:lnTo>
                  <a:pt x="15801681" y="10318497"/>
                </a:lnTo>
                <a:lnTo>
                  <a:pt x="0" y="103184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47" t="0" r="-676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1496254" y="1028700"/>
            <a:ext cx="6283257" cy="2800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1078"/>
              </a:lnSpc>
            </a:pPr>
            <a:r>
              <a:rPr lang="en-US" sz="9231">
                <a:solidFill>
                  <a:srgbClr val="000000"/>
                </a:solidFill>
                <a:latin typeface="DM Sans Bold"/>
              </a:rPr>
              <a:t>Our Approach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EAD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12872" y="5197580"/>
            <a:ext cx="3632729" cy="3154572"/>
            <a:chOff x="0" y="0"/>
            <a:chExt cx="4843639" cy="420609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37325" cy="891272"/>
            </a:xfrm>
            <a:custGeom>
              <a:avLst/>
              <a:gdLst/>
              <a:ahLst/>
              <a:cxnLst/>
              <a:rect r="r" b="b" t="t" l="l"/>
              <a:pathLst>
                <a:path h="891272" w="737325">
                  <a:moveTo>
                    <a:pt x="0" y="0"/>
                  </a:moveTo>
                  <a:lnTo>
                    <a:pt x="737325" y="0"/>
                  </a:lnTo>
                  <a:lnTo>
                    <a:pt x="737325" y="891272"/>
                  </a:lnTo>
                  <a:lnTo>
                    <a:pt x="0" y="8912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4" id="4"/>
            <p:cNvSpPr txBox="true"/>
            <p:nvPr/>
          </p:nvSpPr>
          <p:spPr>
            <a:xfrm rot="0">
              <a:off x="0" y="1436457"/>
              <a:ext cx="4843639" cy="122866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600"/>
                </a:lnSpc>
              </a:pPr>
              <a:r>
                <a:rPr lang="en-US" sz="3000" spc="60">
                  <a:solidFill>
                    <a:srgbClr val="292929"/>
                  </a:solidFill>
                  <a:latin typeface="DM Sans Bold"/>
                </a:rPr>
                <a:t>REAL-TIME UPDATES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3065336"/>
              <a:ext cx="4843639" cy="11407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500"/>
                </a:lnSpc>
              </a:pPr>
              <a:r>
                <a:rPr lang="en-US" sz="2500">
                  <a:solidFill>
                    <a:srgbClr val="292929"/>
                  </a:solidFill>
                  <a:latin typeface="DM Sans"/>
                </a:rPr>
                <a:t>Receives real-time market data updates.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4528747" y="5143500"/>
            <a:ext cx="3632729" cy="3484515"/>
            <a:chOff x="0" y="0"/>
            <a:chExt cx="4843639" cy="464602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65015" cy="747059"/>
            </a:xfrm>
            <a:custGeom>
              <a:avLst/>
              <a:gdLst/>
              <a:ahLst/>
              <a:cxnLst/>
              <a:rect r="r" b="b" t="t" l="l"/>
              <a:pathLst>
                <a:path h="747059" w="865015">
                  <a:moveTo>
                    <a:pt x="0" y="0"/>
                  </a:moveTo>
                  <a:lnTo>
                    <a:pt x="865015" y="0"/>
                  </a:lnTo>
                  <a:lnTo>
                    <a:pt x="865015" y="747059"/>
                  </a:lnTo>
                  <a:lnTo>
                    <a:pt x="0" y="7470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8" id="8"/>
            <p:cNvSpPr txBox="true"/>
            <p:nvPr/>
          </p:nvSpPr>
          <p:spPr>
            <a:xfrm rot="0">
              <a:off x="0" y="1292244"/>
              <a:ext cx="4843639" cy="122866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600"/>
                </a:lnSpc>
              </a:pPr>
              <a:r>
                <a:rPr lang="en-US" sz="3000" spc="60">
                  <a:solidFill>
                    <a:srgbClr val="292929"/>
                  </a:solidFill>
                  <a:latin typeface="DM Sans Bold"/>
                </a:rPr>
                <a:t>SORTED DATA AND FILTERING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2921122"/>
              <a:ext cx="4843639" cy="17248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500"/>
                </a:lnSpc>
              </a:pPr>
              <a:r>
                <a:rPr lang="en-US" sz="2500">
                  <a:solidFill>
                    <a:srgbClr val="292929"/>
                  </a:solidFill>
                  <a:latin typeface="DM Sans"/>
                </a:rPr>
                <a:t>Data is in sorted manner, provided filtering options.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3626571" y="5143500"/>
            <a:ext cx="3632729" cy="3941692"/>
            <a:chOff x="0" y="0"/>
            <a:chExt cx="4843639" cy="525559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064462" cy="747059"/>
            </a:xfrm>
            <a:custGeom>
              <a:avLst/>
              <a:gdLst/>
              <a:ahLst/>
              <a:cxnLst/>
              <a:rect r="r" b="b" t="t" l="l"/>
              <a:pathLst>
                <a:path h="747059" w="1064462">
                  <a:moveTo>
                    <a:pt x="0" y="0"/>
                  </a:moveTo>
                  <a:lnTo>
                    <a:pt x="1064462" y="0"/>
                  </a:lnTo>
                  <a:lnTo>
                    <a:pt x="1064462" y="747059"/>
                  </a:lnTo>
                  <a:lnTo>
                    <a:pt x="0" y="7470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2" id="12"/>
            <p:cNvSpPr txBox="true"/>
            <p:nvPr/>
          </p:nvSpPr>
          <p:spPr>
            <a:xfrm rot="0">
              <a:off x="0" y="1292244"/>
              <a:ext cx="4843639" cy="18382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600"/>
                </a:lnSpc>
              </a:pPr>
              <a:r>
                <a:rPr lang="en-US" sz="3000" spc="60">
                  <a:solidFill>
                    <a:srgbClr val="292929"/>
                  </a:solidFill>
                  <a:latin typeface="DM Sans Bold"/>
                </a:rPr>
                <a:t>SERVER SENT EVENTS USING WEBSOCKETS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3530691"/>
              <a:ext cx="4843639" cy="17248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500"/>
                </a:lnSpc>
              </a:pPr>
              <a:r>
                <a:rPr lang="en-US" sz="2500">
                  <a:solidFill>
                    <a:srgbClr val="292929"/>
                  </a:solidFill>
                  <a:latin typeface="DM Sans"/>
                </a:rPr>
                <a:t>Implemented SSE, enabling efficient and reliable communication. </a:t>
              </a: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8801192" y="5143500"/>
            <a:ext cx="487112" cy="708527"/>
          </a:xfrm>
          <a:custGeom>
            <a:avLst/>
            <a:gdLst/>
            <a:ahLst/>
            <a:cxnLst/>
            <a:rect r="r" b="b" t="t" l="l"/>
            <a:pathLst>
              <a:path h="708527" w="487112">
                <a:moveTo>
                  <a:pt x="0" y="0"/>
                </a:moveTo>
                <a:lnTo>
                  <a:pt x="487112" y="0"/>
                </a:lnTo>
                <a:lnTo>
                  <a:pt x="487112" y="708527"/>
                </a:lnTo>
                <a:lnTo>
                  <a:pt x="0" y="70852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8801192" y="6227987"/>
            <a:ext cx="3632729" cy="2508235"/>
            <a:chOff x="0" y="0"/>
            <a:chExt cx="4843639" cy="3344313"/>
          </a:xfrm>
        </p:grpSpPr>
        <p:sp>
          <p:nvSpPr>
            <p:cNvPr name="TextBox 16" id="16"/>
            <p:cNvSpPr txBox="true"/>
            <p:nvPr/>
          </p:nvSpPr>
          <p:spPr>
            <a:xfrm rot="0">
              <a:off x="0" y="-9525"/>
              <a:ext cx="4843639" cy="12287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600"/>
                </a:lnSpc>
              </a:pPr>
              <a:r>
                <a:rPr lang="en-US" sz="3000" spc="60">
                  <a:solidFill>
                    <a:srgbClr val="292929"/>
                  </a:solidFill>
                  <a:latin typeface="DM Sans Bold"/>
                </a:rPr>
                <a:t>ASYNCHRONOUS PACKET UPDATION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1619415"/>
              <a:ext cx="4843639" cy="17248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500"/>
                </a:lnSpc>
              </a:pPr>
              <a:r>
                <a:rPr lang="en-US" sz="2500">
                  <a:solidFill>
                    <a:srgbClr val="292929"/>
                  </a:solidFill>
                  <a:latin typeface="DM Sans"/>
                </a:rPr>
                <a:t>Continuously process and handle data without manual refreshing.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612872" y="1604720"/>
            <a:ext cx="17455083" cy="1931767"/>
            <a:chOff x="0" y="0"/>
            <a:chExt cx="23273444" cy="2575689"/>
          </a:xfrm>
        </p:grpSpPr>
        <p:sp>
          <p:nvSpPr>
            <p:cNvPr name="TextBox 19" id="19"/>
            <p:cNvSpPr txBox="true"/>
            <p:nvPr/>
          </p:nvSpPr>
          <p:spPr>
            <a:xfrm rot="0">
              <a:off x="0" y="0"/>
              <a:ext cx="23273444" cy="13207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7800"/>
                </a:lnSpc>
              </a:pPr>
              <a:r>
                <a:rPr lang="en-US" sz="6500">
                  <a:solidFill>
                    <a:srgbClr val="292929"/>
                  </a:solidFill>
                  <a:latin typeface="DM Sans Bold"/>
                </a:rPr>
                <a:t>Top Features of Chain Masters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0" y="1855025"/>
              <a:ext cx="23273444" cy="72066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500">
                  <a:solidFill>
                    <a:srgbClr val="292929"/>
                  </a:solidFill>
                  <a:latin typeface="DM Sans Bold"/>
                </a:rPr>
                <a:t>Features that make us unique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>
  <p:cSld>
    <p:bg>
      <p:bgPr>
        <a:solidFill>
          <a:srgbClr val="FFEAD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68593" y="426240"/>
            <a:ext cx="14950815" cy="1874570"/>
            <a:chOff x="0" y="0"/>
            <a:chExt cx="19934420" cy="2499427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0"/>
              <a:ext cx="19934420" cy="12572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7440"/>
                </a:lnSpc>
              </a:pPr>
              <a:r>
                <a:rPr lang="en-US" sz="6200">
                  <a:solidFill>
                    <a:srgbClr val="292929"/>
                  </a:solidFill>
                  <a:latin typeface="DM Sans Bold"/>
                </a:rPr>
                <a:t>Top Unique Features of Chain Masters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1791556"/>
              <a:ext cx="19934420" cy="70787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20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028700" y="1972734"/>
            <a:ext cx="16768267" cy="7458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47703" indent="-323852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292929"/>
                </a:solidFill>
                <a:latin typeface="DM Sans Bold"/>
              </a:rPr>
              <a:t>Real-time Updates:</a:t>
            </a:r>
            <a:r>
              <a:rPr lang="en-US" sz="3000">
                <a:solidFill>
                  <a:srgbClr val="292929"/>
                </a:solidFill>
                <a:latin typeface="DM Sans"/>
              </a:rPr>
              <a:t> The webpage utilizes asynchron</a:t>
            </a:r>
            <a:r>
              <a:rPr lang="en-US" sz="3000">
                <a:solidFill>
                  <a:srgbClr val="292929"/>
                </a:solidFill>
                <a:latin typeface="DM Sans"/>
              </a:rPr>
              <a:t>ous web socket client to receive real-time market data updates, ensuring that the options page is continuously updated without the need for manual refreshing.</a:t>
            </a:r>
          </a:p>
          <a:p>
            <a:pPr algn="just" marL="647703" indent="-323852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292929"/>
                </a:solidFill>
                <a:latin typeface="DM Sans Bold"/>
              </a:rPr>
              <a:t>Sorted Data and Filtering:</a:t>
            </a:r>
            <a:r>
              <a:rPr lang="en-US" sz="3000">
                <a:solidFill>
                  <a:srgbClr val="292929"/>
                </a:solidFill>
                <a:latin typeface="DM Sans"/>
              </a:rPr>
              <a:t> The options data is presented in a sorted manner, allowing users to easily analyze and compare different options. Additionally, the webpage provides filtering options to further refine the displayed data based on specific criteria.</a:t>
            </a:r>
          </a:p>
          <a:p>
            <a:pPr algn="just" marL="647703" indent="-323852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292929"/>
                </a:solidFill>
                <a:latin typeface="DM Sans Bold"/>
              </a:rPr>
              <a:t>Asynchronous Packet Updation:</a:t>
            </a:r>
            <a:r>
              <a:rPr lang="en-US" sz="3000">
                <a:solidFill>
                  <a:srgbClr val="292929"/>
                </a:solidFill>
                <a:latin typeface="DM Sans"/>
              </a:rPr>
              <a:t> Our webpage is enabled to continuously process and handle incoming market data asynchronously, ensuring smooth and uninterrupted operation.</a:t>
            </a:r>
          </a:p>
          <a:p>
            <a:pPr algn="just" marL="647703" indent="-323852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292929"/>
                </a:solidFill>
                <a:latin typeface="DM Sans Bold"/>
              </a:rPr>
              <a:t>Server Sent Events using Websockets:</a:t>
            </a:r>
            <a:r>
              <a:rPr lang="en-US" sz="3000">
                <a:solidFill>
                  <a:srgbClr val="292929"/>
                </a:solidFill>
                <a:latin typeface="DM Sans"/>
              </a:rPr>
              <a:t> The webpage leverages websockets to implement Server-Sent Events (SSE) functionality, enabling efficient and reliable communication between the server and the client. This allows for seamless data streaming and updates from the server to the webpage.</a:t>
            </a:r>
          </a:p>
          <a:p>
            <a:pPr algn="just">
              <a:lnSpc>
                <a:spcPts val="4200"/>
              </a:lnSpc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DAFnrkWtpl8</dc:identifier>
  <dcterms:modified xsi:type="dcterms:W3CDTF">2011-08-01T06:04:30Z</dcterms:modified>
  <cp:revision>1</cp:revision>
  <dc:title>Shadowbytes: Options Chain</dc:title>
</cp:coreProperties>
</file>